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60" r:id="rId1"/>
  </p:sldMasterIdLst>
  <p:sldIdLst>
    <p:sldId id="256" r:id="rId2"/>
    <p:sldId id="257" r:id="rId3"/>
    <p:sldId id="258" r:id="rId4"/>
    <p:sldId id="260" r:id="rId5"/>
    <p:sldId id="262" r:id="rId6"/>
    <p:sldId id="263" r:id="rId7"/>
    <p:sldId id="265" r:id="rId8"/>
    <p:sldId id="266" r:id="rId9"/>
    <p:sldId id="267" r:id="rId10"/>
    <p:sldId id="268" r:id="rId11"/>
    <p:sldId id="269" r:id="rId12"/>
    <p:sldId id="270" r:id="rId13"/>
    <p:sldId id="272" r:id="rId14"/>
    <p:sldId id="273" r:id="rId15"/>
    <p:sldId id="271"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0D61C6B-A204-444F-9A40-407DC3257B1D}">
          <p14:sldIdLst>
            <p14:sldId id="256"/>
            <p14:sldId id="257"/>
            <p14:sldId id="258"/>
            <p14:sldId id="260"/>
            <p14:sldId id="262"/>
            <p14:sldId id="263"/>
            <p14:sldId id="265"/>
            <p14:sldId id="266"/>
            <p14:sldId id="267"/>
            <p14:sldId id="268"/>
            <p14:sldId id="269"/>
            <p14:sldId id="270"/>
            <p14:sldId id="272"/>
            <p14:sldId id="273"/>
          </p14:sldIdLst>
        </p14:section>
        <p14:section name="Untitled Section" id="{61D2F0D1-D257-409B-B289-42607C367C71}">
          <p14:sldIdLst>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8D4E140-CB46-43CE-9B15-CEFE641492D8}" type="datetimeFigureOut">
              <a:rPr lang="fa-IR" smtClean="0"/>
              <a:t>13/09/1439</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8546E1C-78BA-48F6-945A-C8475585AD2C}"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D4E140-CB46-43CE-9B15-CEFE641492D8}" type="datetimeFigureOut">
              <a:rPr lang="fa-IR" smtClean="0"/>
              <a:t>13/09/1439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8546E1C-78BA-48F6-945A-C8475585AD2C}"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D4E140-CB46-43CE-9B15-CEFE641492D8}" type="datetimeFigureOut">
              <a:rPr lang="fa-IR" smtClean="0"/>
              <a:t>13/09/1439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8546E1C-78BA-48F6-945A-C8475585AD2C}"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D4E140-CB46-43CE-9B15-CEFE641492D8}" type="datetimeFigureOut">
              <a:rPr lang="fa-IR" smtClean="0"/>
              <a:t>13/09/1439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8546E1C-78BA-48F6-945A-C8475585AD2C}" type="slidenum">
              <a:rPr lang="fa-IR" smtClean="0"/>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8D4E140-CB46-43CE-9B15-CEFE641492D8}" type="datetimeFigureOut">
              <a:rPr lang="fa-IR" smtClean="0"/>
              <a:t>13/09/1439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8546E1C-78BA-48F6-945A-C8475585AD2C}"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D4E140-CB46-43CE-9B15-CEFE641492D8}" type="datetimeFigureOut">
              <a:rPr lang="fa-IR" smtClean="0"/>
              <a:t>13/09/1439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8546E1C-78BA-48F6-945A-C8475585AD2C}" type="slidenum">
              <a:rPr lang="fa-IR" smtClean="0"/>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8D4E140-CB46-43CE-9B15-CEFE641492D8}" type="datetimeFigureOut">
              <a:rPr lang="fa-IR" smtClean="0"/>
              <a:t>13/09/1439</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E8546E1C-78BA-48F6-945A-C8475585AD2C}"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8D4E140-CB46-43CE-9B15-CEFE641492D8}" type="datetimeFigureOut">
              <a:rPr lang="fa-IR" smtClean="0"/>
              <a:t>13/09/1439</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E8546E1C-78BA-48F6-945A-C8475585AD2C}" type="slidenum">
              <a:rPr lang="fa-IR" smtClean="0"/>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8D4E140-CB46-43CE-9B15-CEFE641492D8}" type="datetimeFigureOut">
              <a:rPr lang="fa-IR" smtClean="0"/>
              <a:t>13/09/1439</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E8546E1C-78BA-48F6-945A-C8475585AD2C}"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8D4E140-CB46-43CE-9B15-CEFE641492D8}" type="datetimeFigureOut">
              <a:rPr lang="fa-IR" smtClean="0"/>
              <a:t>13/09/1439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8546E1C-78BA-48F6-945A-C8475585AD2C}"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8D4E140-CB46-43CE-9B15-CEFE641492D8}" type="datetimeFigureOut">
              <a:rPr lang="fa-IR" smtClean="0"/>
              <a:t>13/09/1439</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8546E1C-78BA-48F6-945A-C8475585AD2C}"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8D4E140-CB46-43CE-9B15-CEFE641492D8}" type="datetimeFigureOut">
              <a:rPr lang="fa-IR" smtClean="0"/>
              <a:t>13/09/1439</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8546E1C-78BA-48F6-945A-C8475585AD2C}"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340768"/>
            <a:ext cx="7772400" cy="1470025"/>
          </a:xfrm>
        </p:spPr>
        <p:txBody>
          <a:bodyPr>
            <a:normAutofit fontScale="90000"/>
          </a:bodyPr>
          <a:lstStyle/>
          <a:p>
            <a:r>
              <a:rPr lang="fa-IR" sz="5400" dirty="0" smtClean="0"/>
              <a:t/>
            </a:r>
            <a:br>
              <a:rPr lang="fa-IR" sz="5400" dirty="0" smtClean="0"/>
            </a:br>
            <a:r>
              <a:rPr lang="fa-IR" sz="5400" dirty="0"/>
              <a:t/>
            </a:r>
            <a:br>
              <a:rPr lang="fa-IR" sz="5400" dirty="0"/>
            </a:br>
            <a:r>
              <a:rPr lang="fa-IR" sz="5400" dirty="0" smtClean="0"/>
              <a:t>موضوع:آشنایی </a:t>
            </a:r>
            <a:r>
              <a:rPr lang="fa-IR" sz="5400" dirty="0" smtClean="0"/>
              <a:t>باسیستم وفرآیندها</a:t>
            </a:r>
            <a:br>
              <a:rPr lang="fa-IR" sz="5400" dirty="0" smtClean="0"/>
            </a:br>
            <a:endParaRPr lang="fa-IR" sz="5400" dirty="0"/>
          </a:p>
        </p:txBody>
      </p:sp>
      <p:sp>
        <p:nvSpPr>
          <p:cNvPr id="3" name="Subtitle 2"/>
          <p:cNvSpPr>
            <a:spLocks noGrp="1"/>
          </p:cNvSpPr>
          <p:nvPr>
            <p:ph type="subTitle" idx="1"/>
          </p:nvPr>
        </p:nvSpPr>
        <p:spPr>
          <a:xfrm>
            <a:off x="1403648" y="1916832"/>
            <a:ext cx="6400800" cy="4464496"/>
          </a:xfrm>
        </p:spPr>
        <p:txBody>
          <a:bodyPr/>
          <a:lstStyle/>
          <a:p>
            <a:endParaRPr lang="fa-IR" sz="4000" dirty="0"/>
          </a:p>
        </p:txBody>
      </p:sp>
    </p:spTree>
    <p:extLst>
      <p:ext uri="{BB962C8B-B14F-4D97-AF65-F5344CB8AC3E}">
        <p14:creationId xmlns:p14="http://schemas.microsoft.com/office/powerpoint/2010/main" val="2323008165"/>
      </p:ext>
    </p:extLst>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260649"/>
            <a:ext cx="7772400" cy="1080120"/>
          </a:xfrm>
        </p:spPr>
        <p:txBody>
          <a:bodyPr/>
          <a:lstStyle/>
          <a:p>
            <a:pPr algn="r"/>
            <a:r>
              <a:rPr lang="fa-IR" sz="4800" dirty="0" smtClean="0"/>
              <a:t>فرآیند</a:t>
            </a:r>
            <a:r>
              <a:rPr lang="fa-IR" dirty="0" smtClean="0"/>
              <a:t>:</a:t>
            </a:r>
            <a:endParaRPr lang="fa-IR" dirty="0"/>
          </a:p>
        </p:txBody>
      </p:sp>
      <p:sp>
        <p:nvSpPr>
          <p:cNvPr id="3" name="Subtitle 2"/>
          <p:cNvSpPr>
            <a:spLocks noGrp="1"/>
          </p:cNvSpPr>
          <p:nvPr>
            <p:ph type="subTitle" idx="1"/>
          </p:nvPr>
        </p:nvSpPr>
        <p:spPr>
          <a:xfrm>
            <a:off x="251520" y="1412776"/>
            <a:ext cx="8633048" cy="5112568"/>
          </a:xfrm>
        </p:spPr>
        <p:txBody>
          <a:bodyPr>
            <a:normAutofit/>
          </a:bodyPr>
          <a:lstStyle/>
          <a:p>
            <a:pPr algn="just"/>
            <a:r>
              <a:rPr lang="fa-IR" dirty="0" smtClean="0"/>
              <a:t>مجموعه ای ازفعالیت های یک سازمان است که برای تحقق اهداف انجام می شود(داده هادرداخل سیستم درفرآیندی ازتغییروتبدیل قرارمی گیرند)مثلا:کودکان درخانه بهداشت تحت فرآیندواکسیناسیون قرارمی گیرند.</a:t>
            </a:r>
            <a:endParaRPr lang="fa-IR" dirty="0"/>
          </a:p>
        </p:txBody>
      </p:sp>
    </p:spTree>
    <p:extLst>
      <p:ext uri="{BB962C8B-B14F-4D97-AF65-F5344CB8AC3E}">
        <p14:creationId xmlns:p14="http://schemas.microsoft.com/office/powerpoint/2010/main" val="320997484"/>
      </p:ext>
    </p:extLst>
  </p:cSld>
  <p:clrMapOvr>
    <a:masterClrMapping/>
  </p:clrMapOvr>
  <p:transition spd="slow">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88641"/>
            <a:ext cx="7772400" cy="1080120"/>
          </a:xfrm>
        </p:spPr>
        <p:txBody>
          <a:bodyPr/>
          <a:lstStyle/>
          <a:p>
            <a:pPr algn="r"/>
            <a:r>
              <a:rPr lang="fa-IR" sz="4800" dirty="0" smtClean="0"/>
              <a:t>ستانده</a:t>
            </a:r>
            <a:r>
              <a:rPr lang="fa-IR" dirty="0" smtClean="0"/>
              <a:t> ها:</a:t>
            </a:r>
            <a:endParaRPr lang="fa-IR" dirty="0"/>
          </a:p>
        </p:txBody>
      </p:sp>
      <p:sp>
        <p:nvSpPr>
          <p:cNvPr id="3" name="Subtitle 2"/>
          <p:cNvSpPr>
            <a:spLocks noGrp="1"/>
          </p:cNvSpPr>
          <p:nvPr>
            <p:ph type="subTitle" idx="1"/>
          </p:nvPr>
        </p:nvSpPr>
        <p:spPr>
          <a:xfrm>
            <a:off x="323528" y="1340768"/>
            <a:ext cx="8489032" cy="5184576"/>
          </a:xfrm>
        </p:spPr>
        <p:txBody>
          <a:bodyPr>
            <a:normAutofit/>
          </a:bodyPr>
          <a:lstStyle/>
          <a:p>
            <a:pPr algn="just"/>
            <a:r>
              <a:rPr lang="fa-IR" dirty="0" smtClean="0"/>
              <a:t>داده هاپس ازورودبه سیستم وگذرازفرآیندعملیات به صورت کالایاخدمات یااشکال دیگرخارج می گردندمثلا:ستانده یک بیمارستان به صورت بازگشت تندرستی بیماران است.</a:t>
            </a:r>
            <a:endParaRPr lang="fa-IR" dirty="0"/>
          </a:p>
        </p:txBody>
      </p:sp>
    </p:spTree>
    <p:extLst>
      <p:ext uri="{BB962C8B-B14F-4D97-AF65-F5344CB8AC3E}">
        <p14:creationId xmlns:p14="http://schemas.microsoft.com/office/powerpoint/2010/main" val="2574759703"/>
      </p:ext>
    </p:extLst>
  </p:cSld>
  <p:clrMapOvr>
    <a:masterClrMapping/>
  </p:clrMapOvr>
  <p:transition spd="slow">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9"/>
            <a:ext cx="7772400" cy="1080120"/>
          </a:xfrm>
        </p:spPr>
        <p:txBody>
          <a:bodyPr>
            <a:normAutofit/>
          </a:bodyPr>
          <a:lstStyle/>
          <a:p>
            <a:pPr algn="r"/>
            <a:r>
              <a:rPr lang="fa-IR" sz="5400" dirty="0" smtClean="0"/>
              <a:t>بازداد:</a:t>
            </a:r>
            <a:endParaRPr lang="fa-IR" sz="5400" dirty="0"/>
          </a:p>
        </p:txBody>
      </p:sp>
      <p:sp>
        <p:nvSpPr>
          <p:cNvPr id="3" name="Subtitle 2"/>
          <p:cNvSpPr>
            <a:spLocks noGrp="1"/>
          </p:cNvSpPr>
          <p:nvPr>
            <p:ph type="subTitle" idx="1"/>
          </p:nvPr>
        </p:nvSpPr>
        <p:spPr>
          <a:xfrm>
            <a:off x="467544" y="1412776"/>
            <a:ext cx="8489032" cy="4968552"/>
          </a:xfrm>
        </p:spPr>
        <p:txBody>
          <a:bodyPr>
            <a:normAutofit/>
          </a:bodyPr>
          <a:lstStyle/>
          <a:p>
            <a:pPr algn="just"/>
            <a:r>
              <a:rPr lang="fa-IR" dirty="0" smtClean="0"/>
              <a:t>هرسیستم به نحوی فرآورده های خودرابه بیرون می فرستدووجودهمین ستانده هاسبب می شودسیستم بتواندبرای تجدیدفعالیت وادامه حیات خودنیرووموادلازم راازمحیط کسب کند.برقراری تعادل درسیستم هابه کمک بازدادانجام می شود،ارزیابی هماهنگی تاناهماهنگی بین داده هاوستانده هادربازدادموردبررسی قرارمی گیرد.مثلا:دربیمارستان چنانچه تصمیمات سیاست گذاران آن مجموعه وانجام فعالیت های آنهاموردرضایت مردم واقع شودوبه نحوصحیح انجام گیردبازدادمثبت است ولی درغیراینصورت بازدادمنفی است.</a:t>
            </a:r>
            <a:endParaRPr lang="fa-IR" dirty="0"/>
          </a:p>
        </p:txBody>
      </p:sp>
    </p:spTree>
    <p:extLst>
      <p:ext uri="{BB962C8B-B14F-4D97-AF65-F5344CB8AC3E}">
        <p14:creationId xmlns:p14="http://schemas.microsoft.com/office/powerpoint/2010/main" val="2740830674"/>
      </p:ext>
    </p:extLst>
  </p:cSld>
  <p:clrMapOvr>
    <a:masterClrMapping/>
  </p:clrMapOvr>
  <p:transition spd="slow">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a-IR"/>
          </a:p>
        </p:txBody>
      </p:sp>
      <p:sp>
        <p:nvSpPr>
          <p:cNvPr id="3" name="Title 2"/>
          <p:cNvSpPr>
            <a:spLocks noGrp="1"/>
          </p:cNvSpPr>
          <p:nvPr>
            <p:ph type="title"/>
          </p:nvPr>
        </p:nvSpPr>
        <p:spPr/>
        <p:txBody>
          <a:bodyPr/>
          <a:lstStyle/>
          <a:p>
            <a:endParaRPr lang="fa-IR"/>
          </a:p>
        </p:txBody>
      </p:sp>
      <p:pic>
        <p:nvPicPr>
          <p:cNvPr id="1026" name="Picture 2" descr="C:\Users\sepid\Desktop\421230204_364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872794"/>
      </p:ext>
    </p:extLst>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a-IR"/>
          </a:p>
        </p:txBody>
      </p:sp>
      <p:sp>
        <p:nvSpPr>
          <p:cNvPr id="3" name="Title 2"/>
          <p:cNvSpPr>
            <a:spLocks noGrp="1"/>
          </p:cNvSpPr>
          <p:nvPr>
            <p:ph type="title"/>
          </p:nvPr>
        </p:nvSpPr>
        <p:spPr/>
        <p:txBody>
          <a:bodyPr/>
          <a:lstStyle/>
          <a:p>
            <a:endParaRPr lang="fa-IR"/>
          </a:p>
        </p:txBody>
      </p:sp>
      <p:pic>
        <p:nvPicPr>
          <p:cNvPr id="2050" name="Picture 2" descr="C:\Users\sepid\Desktop\421334013_2386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132621"/>
      </p:ext>
    </p:extLst>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5728905"/>
            <a:ext cx="8229600" cy="1143000"/>
          </a:xfrm>
        </p:spPr>
        <p:txBody>
          <a:bodyPr>
            <a:normAutofit/>
          </a:bodyPr>
          <a:lstStyle/>
          <a:p>
            <a:pPr algn="ctr"/>
            <a:endParaRPr lang="fa-IR" sz="4800" dirty="0">
              <a:latin typeface="Andalus" pitchFamily="18" charset="-78"/>
              <a:ea typeface="Gulim" pitchFamily="34" charset="-127"/>
              <a:cs typeface="Andalus" pitchFamily="18" charset="-78"/>
            </a:endParaRPr>
          </a:p>
        </p:txBody>
      </p:sp>
      <p:pic>
        <p:nvPicPr>
          <p:cNvPr id="12" name="Content Placeholder 1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957392"/>
          </a:xfrm>
        </p:spPr>
      </p:pic>
      <p:sp>
        <p:nvSpPr>
          <p:cNvPr id="15" name="Rounded Rectangle 14"/>
          <p:cNvSpPr/>
          <p:nvPr/>
        </p:nvSpPr>
        <p:spPr>
          <a:xfrm>
            <a:off x="179512" y="6150181"/>
            <a:ext cx="4464496" cy="6926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400" dirty="0">
                <a:solidFill>
                  <a:schemeClr val="bg1"/>
                </a:solidFill>
                <a:latin typeface="Andalus" pitchFamily="18" charset="-78"/>
                <a:ea typeface="Gulim" pitchFamily="34" charset="-127"/>
                <a:cs typeface="Andalus" pitchFamily="18" charset="-78"/>
              </a:rPr>
              <a:t>باتشکرازتوجه</a:t>
            </a:r>
            <a:r>
              <a:rPr lang="fa-IR" sz="2000" dirty="0">
                <a:solidFill>
                  <a:schemeClr val="bg1"/>
                </a:solidFill>
                <a:latin typeface="Andalus" pitchFamily="18" charset="-78"/>
                <a:ea typeface="Gulim" pitchFamily="34" charset="-127"/>
                <a:cs typeface="Andalus" pitchFamily="18" charset="-78"/>
              </a:rPr>
              <a:t> </a:t>
            </a:r>
            <a:r>
              <a:rPr lang="fa-IR" sz="4400" dirty="0">
                <a:solidFill>
                  <a:schemeClr val="bg1"/>
                </a:solidFill>
                <a:latin typeface="Andalus" pitchFamily="18" charset="-78"/>
                <a:ea typeface="Gulim" pitchFamily="34" charset="-127"/>
                <a:cs typeface="Andalus" pitchFamily="18" charset="-78"/>
              </a:rPr>
              <a:t>شما</a:t>
            </a:r>
            <a:endParaRPr lang="fa-IR" sz="4400" dirty="0">
              <a:solidFill>
                <a:schemeClr val="bg1"/>
              </a:solidFill>
            </a:endParaRPr>
          </a:p>
        </p:txBody>
      </p:sp>
    </p:spTree>
    <p:extLst>
      <p:ext uri="{BB962C8B-B14F-4D97-AF65-F5344CB8AC3E}">
        <p14:creationId xmlns:p14="http://schemas.microsoft.com/office/powerpoint/2010/main" val="248688786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1"/>
            <a:ext cx="7772400" cy="1080120"/>
          </a:xfrm>
        </p:spPr>
        <p:txBody>
          <a:bodyPr/>
          <a:lstStyle/>
          <a:p>
            <a:pPr algn="r"/>
            <a:r>
              <a:rPr lang="fa-IR" dirty="0" smtClean="0"/>
              <a:t>اهداف آموزشی:</a:t>
            </a:r>
            <a:endParaRPr lang="fa-IR" dirty="0"/>
          </a:p>
        </p:txBody>
      </p:sp>
      <p:sp>
        <p:nvSpPr>
          <p:cNvPr id="3" name="Subtitle 2"/>
          <p:cNvSpPr>
            <a:spLocks noGrp="1"/>
          </p:cNvSpPr>
          <p:nvPr>
            <p:ph type="subTitle" idx="1"/>
          </p:nvPr>
        </p:nvSpPr>
        <p:spPr>
          <a:xfrm>
            <a:off x="467544" y="1484784"/>
            <a:ext cx="8201000" cy="4896544"/>
          </a:xfrm>
        </p:spPr>
        <p:txBody>
          <a:bodyPr>
            <a:normAutofit/>
          </a:bodyPr>
          <a:lstStyle/>
          <a:p>
            <a:pPr algn="just"/>
            <a:r>
              <a:rPr lang="fa-IR" dirty="0" smtClean="0"/>
              <a:t>انتظارمی رودفراگیران پس ازپایان بحث بتوانند:</a:t>
            </a:r>
          </a:p>
          <a:p>
            <a:pPr algn="just"/>
            <a:r>
              <a:rPr lang="fa-IR" dirty="0" smtClean="0"/>
              <a:t>1.نگرش سیستمی راشرح دهند.</a:t>
            </a:r>
          </a:p>
          <a:p>
            <a:pPr algn="just"/>
            <a:r>
              <a:rPr lang="fa-IR" dirty="0" smtClean="0"/>
              <a:t>2.سیستم راتعریف کنند.</a:t>
            </a:r>
          </a:p>
          <a:p>
            <a:pPr algn="just"/>
            <a:r>
              <a:rPr lang="fa-IR" dirty="0" smtClean="0"/>
              <a:t>3.ویژگی های سیستم رابیان کنند.</a:t>
            </a:r>
          </a:p>
          <a:p>
            <a:pPr algn="just"/>
            <a:r>
              <a:rPr lang="fa-IR" dirty="0" smtClean="0"/>
              <a:t>4.اهداف سیستم رابیان کنند.</a:t>
            </a:r>
          </a:p>
          <a:p>
            <a:pPr algn="just"/>
            <a:r>
              <a:rPr lang="fa-IR" dirty="0" smtClean="0"/>
              <a:t>5.اجزای مختلف سیستم رابشناسند.</a:t>
            </a:r>
            <a:endParaRPr lang="fa-IR" dirty="0"/>
          </a:p>
        </p:txBody>
      </p:sp>
    </p:spTree>
    <p:extLst>
      <p:ext uri="{BB962C8B-B14F-4D97-AF65-F5344CB8AC3E}">
        <p14:creationId xmlns:p14="http://schemas.microsoft.com/office/powerpoint/2010/main" val="1874707422"/>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60649"/>
            <a:ext cx="7772400" cy="1080120"/>
          </a:xfrm>
        </p:spPr>
        <p:txBody>
          <a:bodyPr/>
          <a:lstStyle/>
          <a:p>
            <a:pPr algn="r"/>
            <a:r>
              <a:rPr lang="fa-IR" dirty="0" smtClean="0"/>
              <a:t>نگرش سیستمی:</a:t>
            </a:r>
            <a:endParaRPr lang="fa-IR" dirty="0"/>
          </a:p>
        </p:txBody>
      </p:sp>
      <p:sp>
        <p:nvSpPr>
          <p:cNvPr id="3" name="Subtitle 2"/>
          <p:cNvSpPr>
            <a:spLocks noGrp="1"/>
          </p:cNvSpPr>
          <p:nvPr>
            <p:ph type="subTitle" idx="1"/>
          </p:nvPr>
        </p:nvSpPr>
        <p:spPr>
          <a:xfrm>
            <a:off x="251520" y="1484784"/>
            <a:ext cx="8489032" cy="5040560"/>
          </a:xfrm>
        </p:spPr>
        <p:txBody>
          <a:bodyPr>
            <a:normAutofit/>
          </a:bodyPr>
          <a:lstStyle/>
          <a:p>
            <a:pPr algn="just"/>
            <a:r>
              <a:rPr lang="fa-IR" dirty="0" smtClean="0"/>
              <a:t>نگرش سیستمی به سازمان وفعالیت های در گردش آن میتواند مدیران وکارکنان را در حل مسایل و گشایش امور یاری دهد. نگرش سیستمی طرز فکری مجموعه نگر وکل گرا است مسایل را از زوایای مختلف مورد بررسی قرار میدهد وتاثیر وتعامل عناصر تشیکیل دهندهی یک سیستم رانسبت به یکدیگر ونسبت به سیستم های بزرگتر محیطی در نظر میگیرد.</a:t>
            </a:r>
            <a:endParaRPr lang="fa-IR" dirty="0"/>
          </a:p>
        </p:txBody>
      </p:sp>
    </p:spTree>
    <p:extLst>
      <p:ext uri="{BB962C8B-B14F-4D97-AF65-F5344CB8AC3E}">
        <p14:creationId xmlns:p14="http://schemas.microsoft.com/office/powerpoint/2010/main" val="3893455144"/>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7772400" cy="1470025"/>
          </a:xfrm>
        </p:spPr>
        <p:txBody>
          <a:bodyPr/>
          <a:lstStyle/>
          <a:p>
            <a:pPr algn="r"/>
            <a:r>
              <a:rPr lang="fa-IR" dirty="0" smtClean="0"/>
              <a:t>تعریف سیستم</a:t>
            </a:r>
            <a:r>
              <a:rPr lang="en-US" dirty="0" smtClean="0"/>
              <a:t>(system)</a:t>
            </a:r>
            <a:endParaRPr lang="fa-IR" dirty="0"/>
          </a:p>
        </p:txBody>
      </p:sp>
      <p:sp>
        <p:nvSpPr>
          <p:cNvPr id="3" name="Subtitle 2"/>
          <p:cNvSpPr>
            <a:spLocks noGrp="1"/>
          </p:cNvSpPr>
          <p:nvPr>
            <p:ph type="subTitle" idx="1"/>
          </p:nvPr>
        </p:nvSpPr>
        <p:spPr>
          <a:xfrm>
            <a:off x="395536" y="1700808"/>
            <a:ext cx="8280920" cy="4824536"/>
          </a:xfrm>
        </p:spPr>
        <p:txBody>
          <a:bodyPr>
            <a:normAutofit/>
          </a:bodyPr>
          <a:lstStyle/>
          <a:p>
            <a:pPr algn="just"/>
            <a:r>
              <a:rPr lang="fa-IR" dirty="0" smtClean="0"/>
              <a:t>در لغت به معنی دستگاه –سیستم – نظام- قاعده-دستگاه حکومت و... میباشد . سیستم مجموعه ای از اجزا وروابط میان آنهاست که توسط ویژگی های معین به هم وابسته یامرتبط می شوندواین اجزابامحیطشان یک کل راتشکیل می دهند.مانند:یک کارخانه یابدن انسان.این اجزادرراه تحقق یک هدف حرکت می کنندویکدیگررادرجهت تحقق این هدف کامل می نمایند.</a:t>
            </a:r>
            <a:endParaRPr lang="fa-IR" dirty="0"/>
          </a:p>
        </p:txBody>
      </p:sp>
    </p:spTree>
    <p:extLst>
      <p:ext uri="{BB962C8B-B14F-4D97-AF65-F5344CB8AC3E}">
        <p14:creationId xmlns:p14="http://schemas.microsoft.com/office/powerpoint/2010/main" val="3170335073"/>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32656"/>
            <a:ext cx="7772400" cy="1470025"/>
          </a:xfrm>
        </p:spPr>
        <p:txBody>
          <a:bodyPr/>
          <a:lstStyle/>
          <a:p>
            <a:pPr algn="r"/>
            <a:r>
              <a:rPr lang="fa-IR" dirty="0" smtClean="0"/>
              <a:t>تعاریف سیستم ازدیدگاه دانشمندان:</a:t>
            </a:r>
            <a:endParaRPr lang="fa-IR" dirty="0"/>
          </a:p>
        </p:txBody>
      </p:sp>
      <p:sp>
        <p:nvSpPr>
          <p:cNvPr id="3" name="Subtitle 2"/>
          <p:cNvSpPr>
            <a:spLocks noGrp="1"/>
          </p:cNvSpPr>
          <p:nvPr>
            <p:ph type="subTitle" idx="1"/>
          </p:nvPr>
        </p:nvSpPr>
        <p:spPr>
          <a:xfrm>
            <a:off x="467544" y="1700808"/>
            <a:ext cx="8273008" cy="4824536"/>
          </a:xfrm>
        </p:spPr>
        <p:txBody>
          <a:bodyPr>
            <a:normAutofit/>
          </a:bodyPr>
          <a:lstStyle/>
          <a:p>
            <a:pPr algn="just"/>
            <a:r>
              <a:rPr lang="fa-IR" dirty="0" smtClean="0"/>
              <a:t>رابینز:سیستم عبارت است ازاجزای پیوسته ومرتبط به هم که به نحوی تنظیم گردیده اندکه یک کل متشکل ازتک تک اجزارابه وجودمی آورند.</a:t>
            </a:r>
          </a:p>
          <a:p>
            <a:pPr algn="just"/>
            <a:r>
              <a:rPr lang="fa-IR" dirty="0" smtClean="0"/>
              <a:t>کافمن:مجموعه ای ازبخش ها که به طورمستقل بایکدیگربرای رسیدن به نتایج موردانتظاربراساس نیازها کارمی کنند.</a:t>
            </a:r>
          </a:p>
          <a:p>
            <a:pPr algn="just"/>
            <a:r>
              <a:rPr lang="fa-IR" dirty="0" smtClean="0"/>
              <a:t>هال وفاگن:مجموعه ای ازموضوع هاهمراه باروابط بین این موضوع هاوروابط بین نسبت هایشان.</a:t>
            </a:r>
            <a:endParaRPr lang="fa-IR" dirty="0"/>
          </a:p>
        </p:txBody>
      </p:sp>
    </p:spTree>
    <p:extLst>
      <p:ext uri="{BB962C8B-B14F-4D97-AF65-F5344CB8AC3E}">
        <p14:creationId xmlns:p14="http://schemas.microsoft.com/office/powerpoint/2010/main" val="941074206"/>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60649"/>
            <a:ext cx="7772400" cy="1152128"/>
          </a:xfrm>
        </p:spPr>
        <p:txBody>
          <a:bodyPr/>
          <a:lstStyle/>
          <a:p>
            <a:pPr algn="r"/>
            <a:r>
              <a:rPr lang="fa-IR" dirty="0" smtClean="0"/>
              <a:t>ویژگی های سیستم:</a:t>
            </a:r>
            <a:endParaRPr lang="fa-IR" dirty="0"/>
          </a:p>
        </p:txBody>
      </p:sp>
      <p:sp>
        <p:nvSpPr>
          <p:cNvPr id="3" name="Subtitle 2"/>
          <p:cNvSpPr>
            <a:spLocks noGrp="1"/>
          </p:cNvSpPr>
          <p:nvPr>
            <p:ph type="subTitle" idx="1"/>
          </p:nvPr>
        </p:nvSpPr>
        <p:spPr>
          <a:xfrm>
            <a:off x="251520" y="1628800"/>
            <a:ext cx="8417024" cy="4896544"/>
          </a:xfrm>
        </p:spPr>
        <p:txBody>
          <a:bodyPr>
            <a:normAutofit/>
          </a:bodyPr>
          <a:lstStyle/>
          <a:p>
            <a:pPr algn="r"/>
            <a:r>
              <a:rPr lang="fa-IR" dirty="0" smtClean="0"/>
              <a:t>1.حداقل از2جزءتشکیل شده است.</a:t>
            </a:r>
          </a:p>
          <a:p>
            <a:pPr algn="r"/>
            <a:r>
              <a:rPr lang="fa-IR" dirty="0" smtClean="0"/>
              <a:t>2.اجزابایکدیگردرارتباطند.</a:t>
            </a:r>
          </a:p>
          <a:p>
            <a:pPr algn="r"/>
            <a:r>
              <a:rPr lang="fa-IR" dirty="0" smtClean="0"/>
              <a:t>3.این اجزاروی سیستم اثرمی گذارند.</a:t>
            </a:r>
          </a:p>
          <a:p>
            <a:pPr algn="r"/>
            <a:r>
              <a:rPr lang="fa-IR" dirty="0" smtClean="0"/>
              <a:t>4.همیشه خصوصیت سیستم متفاوت ازاجزای آن است. </a:t>
            </a:r>
            <a:endParaRPr lang="fa-IR" dirty="0"/>
          </a:p>
        </p:txBody>
      </p:sp>
    </p:spTree>
    <p:extLst>
      <p:ext uri="{BB962C8B-B14F-4D97-AF65-F5344CB8AC3E}">
        <p14:creationId xmlns:p14="http://schemas.microsoft.com/office/powerpoint/2010/main" val="3146910356"/>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9"/>
            <a:ext cx="7772400" cy="936104"/>
          </a:xfrm>
        </p:spPr>
        <p:txBody>
          <a:bodyPr/>
          <a:lstStyle/>
          <a:p>
            <a:pPr algn="r"/>
            <a:r>
              <a:rPr lang="fa-IR" dirty="0" smtClean="0"/>
              <a:t>اهداف سیستم:</a:t>
            </a:r>
            <a:endParaRPr lang="fa-IR" dirty="0"/>
          </a:p>
        </p:txBody>
      </p:sp>
      <p:sp>
        <p:nvSpPr>
          <p:cNvPr id="3" name="Subtitle 2"/>
          <p:cNvSpPr>
            <a:spLocks noGrp="1"/>
          </p:cNvSpPr>
          <p:nvPr>
            <p:ph type="subTitle" idx="1"/>
          </p:nvPr>
        </p:nvSpPr>
        <p:spPr>
          <a:xfrm>
            <a:off x="251520" y="1412776"/>
            <a:ext cx="8568952" cy="5256584"/>
          </a:xfrm>
        </p:spPr>
        <p:txBody>
          <a:bodyPr>
            <a:normAutofit/>
          </a:bodyPr>
          <a:lstStyle/>
          <a:p>
            <a:pPr algn="r"/>
            <a:r>
              <a:rPr lang="fa-IR" dirty="0" smtClean="0"/>
              <a:t>1.رساندن اطلاعات صحیح درزمان وهزینه مناسب.</a:t>
            </a:r>
          </a:p>
          <a:p>
            <a:pPr algn="r"/>
            <a:r>
              <a:rPr lang="fa-IR" dirty="0" smtClean="0"/>
              <a:t>2.بالابردن ضریب اطمینان تصمیم گیری.</a:t>
            </a:r>
          </a:p>
          <a:p>
            <a:pPr algn="r"/>
            <a:r>
              <a:rPr lang="fa-IR" dirty="0" smtClean="0"/>
              <a:t>3.بالابردن ظرفیت پردازش کارها.</a:t>
            </a:r>
          </a:p>
          <a:p>
            <a:pPr algn="r"/>
            <a:r>
              <a:rPr lang="fa-IR" dirty="0" smtClean="0"/>
              <a:t>4.بالابردن سود.</a:t>
            </a:r>
          </a:p>
          <a:p>
            <a:pPr algn="r"/>
            <a:r>
              <a:rPr lang="fa-IR" dirty="0" smtClean="0"/>
              <a:t>5.افزایش بهره وری وکاهش هزینه ها.</a:t>
            </a:r>
            <a:endParaRPr lang="fa-IR" dirty="0"/>
          </a:p>
        </p:txBody>
      </p:sp>
    </p:spTree>
    <p:extLst>
      <p:ext uri="{BB962C8B-B14F-4D97-AF65-F5344CB8AC3E}">
        <p14:creationId xmlns:p14="http://schemas.microsoft.com/office/powerpoint/2010/main" val="3778599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332657"/>
            <a:ext cx="7772400" cy="1080120"/>
          </a:xfrm>
        </p:spPr>
        <p:txBody>
          <a:bodyPr>
            <a:normAutofit/>
          </a:bodyPr>
          <a:lstStyle/>
          <a:p>
            <a:pPr algn="ctr"/>
            <a:r>
              <a:rPr lang="fa-IR" sz="5400" dirty="0" smtClean="0"/>
              <a:t>اجزای اصلی سیستم:</a:t>
            </a:r>
            <a:endParaRPr lang="fa-IR" sz="5400" dirty="0"/>
          </a:p>
        </p:txBody>
      </p:sp>
      <p:sp>
        <p:nvSpPr>
          <p:cNvPr id="3" name="Subtitle 2"/>
          <p:cNvSpPr>
            <a:spLocks noGrp="1"/>
          </p:cNvSpPr>
          <p:nvPr>
            <p:ph type="subTitle" idx="1"/>
          </p:nvPr>
        </p:nvSpPr>
        <p:spPr>
          <a:xfrm>
            <a:off x="251520" y="1556792"/>
            <a:ext cx="8633048" cy="5040560"/>
          </a:xfrm>
        </p:spPr>
        <p:txBody>
          <a:bodyPr>
            <a:normAutofit/>
          </a:bodyPr>
          <a:lstStyle/>
          <a:p>
            <a:pPr algn="r" rtl="0"/>
            <a:r>
              <a:rPr lang="en-US" dirty="0" smtClean="0"/>
              <a:t>(Inputs)</a:t>
            </a:r>
            <a:r>
              <a:rPr lang="fa-IR" dirty="0" smtClean="0"/>
              <a:t>1.داده ها</a:t>
            </a:r>
          </a:p>
          <a:p>
            <a:pPr algn="r" rtl="0"/>
            <a:r>
              <a:rPr lang="en-US" dirty="0" smtClean="0"/>
              <a:t>(</a:t>
            </a:r>
            <a:r>
              <a:rPr lang="en-US" dirty="0" err="1" smtClean="0"/>
              <a:t>Proces</a:t>
            </a:r>
            <a:r>
              <a:rPr lang="en-US" dirty="0" smtClean="0"/>
              <a:t>)</a:t>
            </a:r>
            <a:r>
              <a:rPr lang="fa-IR" dirty="0" smtClean="0"/>
              <a:t>2.فرآیند</a:t>
            </a:r>
          </a:p>
          <a:p>
            <a:pPr algn="r" rtl="0"/>
            <a:r>
              <a:rPr lang="en-US" dirty="0" smtClean="0"/>
              <a:t>(Outputs)</a:t>
            </a:r>
            <a:r>
              <a:rPr lang="fa-IR" dirty="0" smtClean="0"/>
              <a:t>3.ستانده ها</a:t>
            </a:r>
          </a:p>
          <a:p>
            <a:pPr algn="r" rtl="0"/>
            <a:r>
              <a:rPr lang="en-US" dirty="0"/>
              <a:t>(</a:t>
            </a:r>
            <a:r>
              <a:rPr lang="en-US" dirty="0" smtClean="0"/>
              <a:t>Feed back</a:t>
            </a:r>
            <a:r>
              <a:rPr lang="fa-IR" dirty="0" smtClean="0"/>
              <a:t>4.بازداد(</a:t>
            </a:r>
            <a:endParaRPr lang="fa-IR" dirty="0"/>
          </a:p>
        </p:txBody>
      </p:sp>
    </p:spTree>
    <p:extLst>
      <p:ext uri="{BB962C8B-B14F-4D97-AF65-F5344CB8AC3E}">
        <p14:creationId xmlns:p14="http://schemas.microsoft.com/office/powerpoint/2010/main" val="2473043877"/>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332657"/>
            <a:ext cx="7772400" cy="1152128"/>
          </a:xfrm>
        </p:spPr>
        <p:txBody>
          <a:bodyPr>
            <a:normAutofit/>
          </a:bodyPr>
          <a:lstStyle/>
          <a:p>
            <a:pPr algn="r"/>
            <a:r>
              <a:rPr lang="fa-IR" sz="4800" dirty="0" smtClean="0"/>
              <a:t>داده ها:</a:t>
            </a:r>
            <a:endParaRPr lang="fa-IR" sz="4800" dirty="0"/>
          </a:p>
        </p:txBody>
      </p:sp>
      <p:sp>
        <p:nvSpPr>
          <p:cNvPr id="3" name="Subtitle 2"/>
          <p:cNvSpPr>
            <a:spLocks noGrp="1"/>
          </p:cNvSpPr>
          <p:nvPr>
            <p:ph type="subTitle" idx="1"/>
          </p:nvPr>
        </p:nvSpPr>
        <p:spPr>
          <a:xfrm>
            <a:off x="395536" y="1484784"/>
            <a:ext cx="8424936" cy="4752528"/>
          </a:xfrm>
        </p:spPr>
        <p:txBody>
          <a:bodyPr>
            <a:normAutofit/>
          </a:bodyPr>
          <a:lstStyle/>
          <a:p>
            <a:pPr algn="just"/>
            <a:r>
              <a:rPr lang="fa-IR" dirty="0" smtClean="0"/>
              <a:t>هرسیستم برای حفظ موجودیت خودبایدچیزهایی رابه روش های مختلف ازمحیط بگیرد.به عنوان مثال:درخانه بهداشت داده ها شامل:بهورز،وسایل،واکسن،دارووسایراقلام است.</a:t>
            </a:r>
            <a:endParaRPr lang="fa-IR" dirty="0"/>
          </a:p>
        </p:txBody>
      </p:sp>
    </p:spTree>
    <p:extLst>
      <p:ext uri="{BB962C8B-B14F-4D97-AF65-F5344CB8AC3E}">
        <p14:creationId xmlns:p14="http://schemas.microsoft.com/office/powerpoint/2010/main" val="117520871"/>
      </p:ext>
    </p:extLst>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183</TotalTime>
  <Words>430</Words>
  <Application>Microsoft Office PowerPoint</Application>
  <PresentationFormat>On-screen Show (4:3)</PresentationFormat>
  <Paragraphs>41</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Gulim</vt:lpstr>
      <vt:lpstr>Andalus</vt:lpstr>
      <vt:lpstr>Arial</vt:lpstr>
      <vt:lpstr>Lucida Sans Unicode</vt:lpstr>
      <vt:lpstr>Verdana</vt:lpstr>
      <vt:lpstr>Wingdings 2</vt:lpstr>
      <vt:lpstr>Wingdings 3</vt:lpstr>
      <vt:lpstr>Concourse</vt:lpstr>
      <vt:lpstr>  موضوع:آشنایی باسیستم وفرآیندها </vt:lpstr>
      <vt:lpstr>اهداف آموزشی:</vt:lpstr>
      <vt:lpstr>نگرش سیستمی:</vt:lpstr>
      <vt:lpstr>تعریف سیستم(system)</vt:lpstr>
      <vt:lpstr>تعاریف سیستم ازدیدگاه دانشمندان:</vt:lpstr>
      <vt:lpstr>ویژگی های سیستم:</vt:lpstr>
      <vt:lpstr>اهداف سیستم:</vt:lpstr>
      <vt:lpstr>اجزای اصلی سیستم:</vt:lpstr>
      <vt:lpstr>داده ها:</vt:lpstr>
      <vt:lpstr>فرآیند:</vt:lpstr>
      <vt:lpstr>ستانده ها:</vt:lpstr>
      <vt:lpstr>بازداد:</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موضوع:آشنایی باسیستم وفرآیندها</dc:title>
  <dc:creator>sepid</dc:creator>
  <cp:lastModifiedBy>Negin</cp:lastModifiedBy>
  <cp:revision>19</cp:revision>
  <dcterms:created xsi:type="dcterms:W3CDTF">2016-01-31T15:45:31Z</dcterms:created>
  <dcterms:modified xsi:type="dcterms:W3CDTF">2018-05-27T16:05:15Z</dcterms:modified>
</cp:coreProperties>
</file>